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56" r:id="rId3"/>
    <p:sldId id="257" r:id="rId4"/>
    <p:sldId id="258" r:id="rId5"/>
    <p:sldId id="259" r:id="rId6"/>
    <p:sldId id="262" r:id="rId7"/>
    <p:sldId id="260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0" autoAdjust="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177D2-85CD-4DDA-BE4C-B0C8D11C8C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E952-34FF-48C4-BB3B-2152EBC44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8E952-34FF-48C4-BB3B-2152EBC446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1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8E952-34FF-48C4-BB3B-2152EBC446F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1061-93EB-4B23-826A-97BA1BEC0C25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EART30351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friction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Wind flows across isobars towards low pressure</a:t>
                </a:r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2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Triangle of forces (accelerations):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 is much larger over land than over ocean – so surface winds depart strongly from geostrophic over land</a:t>
            </a:r>
          </a:p>
          <a:p>
            <a:pPr marL="0" indent="0">
              <a:buNone/>
            </a:pPr>
            <a:r>
              <a:rPr lang="en-GB" dirty="0" smtClean="0"/>
              <a:t>Winds at sea are stronger and aligned along the isobars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663491" y="2434391"/>
            <a:ext cx="3692485" cy="2268036"/>
            <a:chOff x="663491" y="2434391"/>
            <a:chExt cx="3692485" cy="2268036"/>
          </a:xfrm>
        </p:grpSpPr>
        <p:sp>
          <p:nvSpPr>
            <p:cNvPr id="6" name="Freeform 5"/>
            <p:cNvSpPr/>
            <p:nvPr/>
          </p:nvSpPr>
          <p:spPr>
            <a:xfrm>
              <a:off x="942680" y="2441542"/>
              <a:ext cx="1894788" cy="1828800"/>
            </a:xfrm>
            <a:custGeom>
              <a:avLst/>
              <a:gdLst>
                <a:gd name="connsiteX0" fmla="*/ 0 w 1894788"/>
                <a:gd name="connsiteY0" fmla="*/ 1828800 h 1828800"/>
                <a:gd name="connsiteX1" fmla="*/ 782425 w 1894788"/>
                <a:gd name="connsiteY1" fmla="*/ 1357460 h 1828800"/>
                <a:gd name="connsiteX2" fmla="*/ 1432875 w 1894788"/>
                <a:gd name="connsiteY2" fmla="*/ 754145 h 1828800"/>
                <a:gd name="connsiteX3" fmla="*/ 1894788 w 1894788"/>
                <a:gd name="connsiteY3" fmla="*/ 0 h 1828800"/>
                <a:gd name="connsiteX4" fmla="*/ 1894788 w 1894788"/>
                <a:gd name="connsiteY4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788" h="1828800">
                  <a:moveTo>
                    <a:pt x="0" y="1828800"/>
                  </a:moveTo>
                  <a:cubicBezTo>
                    <a:pt x="271806" y="1682684"/>
                    <a:pt x="543613" y="1536569"/>
                    <a:pt x="782425" y="1357460"/>
                  </a:cubicBezTo>
                  <a:cubicBezTo>
                    <a:pt x="1021237" y="1178351"/>
                    <a:pt x="1247481" y="980388"/>
                    <a:pt x="1432875" y="754145"/>
                  </a:cubicBezTo>
                  <a:cubicBezTo>
                    <a:pt x="1618269" y="527902"/>
                    <a:pt x="1894788" y="0"/>
                    <a:pt x="1894788" y="0"/>
                  </a:cubicBezTo>
                  <a:lnTo>
                    <a:pt x="1894788" y="0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>
              <a:off x="1095080" y="2593942"/>
              <a:ext cx="1894788" cy="1828800"/>
            </a:xfrm>
            <a:custGeom>
              <a:avLst/>
              <a:gdLst>
                <a:gd name="connsiteX0" fmla="*/ 0 w 1894788"/>
                <a:gd name="connsiteY0" fmla="*/ 1828800 h 1828800"/>
                <a:gd name="connsiteX1" fmla="*/ 782425 w 1894788"/>
                <a:gd name="connsiteY1" fmla="*/ 1357460 h 1828800"/>
                <a:gd name="connsiteX2" fmla="*/ 1432875 w 1894788"/>
                <a:gd name="connsiteY2" fmla="*/ 754145 h 1828800"/>
                <a:gd name="connsiteX3" fmla="*/ 1894788 w 1894788"/>
                <a:gd name="connsiteY3" fmla="*/ 0 h 1828800"/>
                <a:gd name="connsiteX4" fmla="*/ 1894788 w 1894788"/>
                <a:gd name="connsiteY4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788" h="1828800">
                  <a:moveTo>
                    <a:pt x="0" y="1828800"/>
                  </a:moveTo>
                  <a:cubicBezTo>
                    <a:pt x="271806" y="1682684"/>
                    <a:pt x="543613" y="1536569"/>
                    <a:pt x="782425" y="1357460"/>
                  </a:cubicBezTo>
                  <a:cubicBezTo>
                    <a:pt x="1021237" y="1178351"/>
                    <a:pt x="1247481" y="980388"/>
                    <a:pt x="1432875" y="754145"/>
                  </a:cubicBezTo>
                  <a:cubicBezTo>
                    <a:pt x="1618269" y="527902"/>
                    <a:pt x="1894788" y="0"/>
                    <a:pt x="1894788" y="0"/>
                  </a:cubicBezTo>
                  <a:lnTo>
                    <a:pt x="1894788" y="0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47480" y="2746342"/>
              <a:ext cx="1894788" cy="1828800"/>
            </a:xfrm>
            <a:custGeom>
              <a:avLst/>
              <a:gdLst>
                <a:gd name="connsiteX0" fmla="*/ 0 w 1894788"/>
                <a:gd name="connsiteY0" fmla="*/ 1828800 h 1828800"/>
                <a:gd name="connsiteX1" fmla="*/ 782425 w 1894788"/>
                <a:gd name="connsiteY1" fmla="*/ 1357460 h 1828800"/>
                <a:gd name="connsiteX2" fmla="*/ 1432875 w 1894788"/>
                <a:gd name="connsiteY2" fmla="*/ 754145 h 1828800"/>
                <a:gd name="connsiteX3" fmla="*/ 1894788 w 1894788"/>
                <a:gd name="connsiteY3" fmla="*/ 0 h 1828800"/>
                <a:gd name="connsiteX4" fmla="*/ 1894788 w 1894788"/>
                <a:gd name="connsiteY4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788" h="1828800">
                  <a:moveTo>
                    <a:pt x="0" y="1828800"/>
                  </a:moveTo>
                  <a:cubicBezTo>
                    <a:pt x="271806" y="1682684"/>
                    <a:pt x="543613" y="1536569"/>
                    <a:pt x="782425" y="1357460"/>
                  </a:cubicBezTo>
                  <a:cubicBezTo>
                    <a:pt x="1021237" y="1178351"/>
                    <a:pt x="1247481" y="980388"/>
                    <a:pt x="1432875" y="754145"/>
                  </a:cubicBezTo>
                  <a:cubicBezTo>
                    <a:pt x="1618269" y="527902"/>
                    <a:pt x="1894788" y="0"/>
                    <a:pt x="1894788" y="0"/>
                  </a:cubicBezTo>
                  <a:lnTo>
                    <a:pt x="1894788" y="0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2267744" y="357301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1588861" y="2913953"/>
              <a:ext cx="648072" cy="6480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63491" y="2531189"/>
              <a:ext cx="10604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1">
                      <a:lumMod val="75000"/>
                    </a:schemeClr>
                  </a:solidFill>
                </a:rPr>
                <a:t>Pressure gradient </a:t>
              </a:r>
              <a:r>
                <a:rPr lang="en-GB" dirty="0" err="1" smtClean="0">
                  <a:solidFill>
                    <a:schemeClr val="accent1">
                      <a:lumMod val="75000"/>
                    </a:schemeClr>
                  </a:solidFill>
                </a:rPr>
                <a:t>accn</a:t>
              </a: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9" idx="4"/>
            </p:cNvCxnSpPr>
            <p:nvPr/>
          </p:nvCxnSpPr>
          <p:spPr>
            <a:xfrm flipH="1">
              <a:off x="2042474" y="3645024"/>
              <a:ext cx="261274" cy="72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236933" y="4333095"/>
              <a:ext cx="893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1">
                      <a:lumMod val="75000"/>
                    </a:schemeClr>
                  </a:solidFill>
                </a:rPr>
                <a:t>Friction</a:t>
              </a: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 rot="17297910">
              <a:off x="2064447" y="3059047"/>
              <a:ext cx="802516" cy="21653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21685" y="2434391"/>
              <a:ext cx="390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3">
                      <a:lumMod val="75000"/>
                    </a:schemeClr>
                  </a:solidFill>
                </a:rPr>
                <a:t>U</a:t>
              </a:r>
              <a:endParaRPr lang="en-GB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313175" y="3601297"/>
              <a:ext cx="972108" cy="2901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285283" y="3658529"/>
              <a:ext cx="1070693" cy="382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1">
                      <a:lumMod val="75000"/>
                    </a:schemeClr>
                  </a:solidFill>
                </a:rPr>
                <a:t>Coriolis</a:t>
              </a: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286080" y="2434391"/>
            <a:ext cx="1495720" cy="1327984"/>
            <a:chOff x="5286080" y="2667000"/>
            <a:chExt cx="1000420" cy="869644"/>
          </a:xfrm>
        </p:grpSpPr>
        <p:sp>
          <p:nvSpPr>
            <p:cNvPr id="28" name="Rectangle 27"/>
            <p:cNvSpPr/>
            <p:nvPr/>
          </p:nvSpPr>
          <p:spPr>
            <a:xfrm rot="1071894">
              <a:off x="5929487" y="3045060"/>
              <a:ext cx="127852" cy="12769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286080" y="2803723"/>
              <a:ext cx="800472" cy="26523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5286080" y="2803723"/>
              <a:ext cx="648072" cy="64807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5913890" y="3068960"/>
              <a:ext cx="159920" cy="3828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286080" y="3167312"/>
              <a:ext cx="6141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pgf</a:t>
              </a:r>
              <a:endParaRPr lang="en-GB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86915" y="2667000"/>
              <a:ext cx="699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Co</a:t>
              </a:r>
              <a:endParaRPr lang="en-GB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72252" y="3122613"/>
              <a:ext cx="238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F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228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Pressure coordinates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Use hydrostatic equation to remove density from momentum equation</a:t>
                </a:r>
              </a:p>
              <a:p>
                <a:pPr marL="0" indent="0">
                  <a:buNone/>
                </a:pPr>
                <a:r>
                  <a:rPr lang="en-GB" dirty="0" smtClean="0"/>
                  <a:t>From the mathematical identity: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GB" dirty="0" smtClean="0"/>
                  <a:t>.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dirty="0" smtClean="0"/>
                  <a:t>.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GB" dirty="0" smtClean="0"/>
                  <a:t>= -1</a:t>
                </a:r>
              </a:p>
              <a:p>
                <a:pPr marL="0" indent="0" algn="ctr">
                  <a:buNone/>
                </a:pPr>
                <a:endParaRPr lang="en-GB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GB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begChr m:val=""/>
                              <m:endChr m:val="|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num>
                                <m:den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GB" sz="2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f>
                                <m:f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GB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num>
                                <m:den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GB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2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3017" t="-2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Gradient of pressure at constant z is proportional to gradient of z at constant pressure.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This generalises 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3172" t="-1348" r="-4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94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Geostrophy</a:t>
            </a:r>
            <a:r>
              <a:rPr lang="en-GB" dirty="0" smtClean="0"/>
              <a:t> in pressure coordinates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Horizontal momentum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Becomes (ignoring </a:t>
                </a:r>
                <a:r>
                  <a:rPr lang="en-GB" b="1" dirty="0" smtClean="0"/>
                  <a:t>F</a:t>
                </a:r>
                <a:r>
                  <a:rPr lang="en-GB" dirty="0" smtClean="0"/>
                  <a:t>)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3017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Geostrophic wind: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GB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GB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GB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GB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Becomes</a:t>
                </a:r>
              </a:p>
              <a:p>
                <a:pPr marL="0" indent="0" algn="ctr">
                  <a:buNone/>
                </a:pPr>
                <a:endParaRPr lang="en-GB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:r>
                  <a:rPr lang="en-GB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en-GB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GB" b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3172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3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Geopotential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g varies according to the inverse square law.</a:t>
                </a:r>
              </a:p>
              <a:p>
                <a:pPr marL="0" indent="0">
                  <a:buNone/>
                </a:pPr>
                <a:r>
                  <a:rPr lang="en-GB" dirty="0" smtClean="0"/>
                  <a:t>Geopotential </a:t>
                </a:r>
                <a:endParaRPr lang="en-GB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𝑔𝑑𝑧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(P.E. gain per unit mass lifting a body from 0 to z)</a:t>
                </a:r>
              </a:p>
              <a:p>
                <a:pPr marL="0" indent="0">
                  <a:buNone/>
                </a:pPr>
                <a:r>
                  <a:rPr lang="en-GB" dirty="0" smtClean="0"/>
                  <a:t>Now define the geopotential height h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where g</a:t>
                </a:r>
                <a:r>
                  <a:rPr lang="en-GB" baseline="-25000" dirty="0" smtClean="0"/>
                  <a:t>0</a:t>
                </a:r>
                <a:r>
                  <a:rPr lang="en-GB" dirty="0" smtClean="0"/>
                  <a:t> = 9.80665 ms</a:t>
                </a:r>
                <a:r>
                  <a:rPr lang="en-GB" baseline="30000" dirty="0" smtClean="0"/>
                  <a:t>-2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715" t="-2156" r="-4223" b="-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Since g</a:t>
                </a:r>
                <a:r>
                  <a:rPr lang="en-GB" baseline="-25000" dirty="0" smtClean="0"/>
                  <a:t>0</a:t>
                </a:r>
                <a:r>
                  <a:rPr lang="en-GB" dirty="0" smtClean="0">
                    <a:sym typeface="Symbol" panose="05050102010706020507" pitchFamily="18" charset="2"/>
                  </a:rPr>
                  <a:t></a:t>
                </a:r>
                <a:r>
                  <a:rPr lang="en-GB" baseline="-25000" dirty="0" smtClean="0">
                    <a:sym typeface="Symbol" panose="05050102010706020507" pitchFamily="18" charset="2"/>
                  </a:rPr>
                  <a:t>p</a:t>
                </a:r>
                <a:r>
                  <a:rPr lang="en-GB" dirty="0">
                    <a:sym typeface="Symbol" panose="05050102010706020507" pitchFamily="18" charset="2"/>
                  </a:rPr>
                  <a:t>h</a:t>
                </a:r>
                <a:r>
                  <a:rPr lang="en-GB" dirty="0" smtClean="0">
                    <a:sym typeface="Symbol" panose="05050102010706020507" pitchFamily="18" charset="2"/>
                  </a:rPr>
                  <a:t> = </a:t>
                </a:r>
                <a:r>
                  <a:rPr lang="en-GB" baseline="-25000" dirty="0" smtClean="0">
                    <a:sym typeface="Symbol" panose="05050102010706020507" pitchFamily="18" charset="2"/>
                  </a:rPr>
                  <a:t>p</a:t>
                </a:r>
                <a:r>
                  <a:rPr lang="en-GB" dirty="0" smtClean="0">
                    <a:sym typeface="Symbol" panose="05050102010706020507" pitchFamily="18" charset="2"/>
                  </a:rPr>
                  <a:t>g</a:t>
                </a:r>
                <a:r>
                  <a:rPr lang="en-GB" baseline="-25000" dirty="0" smtClean="0">
                    <a:sym typeface="Symbol" panose="05050102010706020507" pitchFamily="18" charset="2"/>
                  </a:rPr>
                  <a:t>0</a:t>
                </a:r>
                <a:r>
                  <a:rPr lang="en-GB" dirty="0" smtClean="0">
                    <a:sym typeface="Symbol" panose="05050102010706020507" pitchFamily="18" charset="2"/>
                  </a:rPr>
                  <a:t>h = </a:t>
                </a:r>
              </a:p>
              <a:p>
                <a:pPr marL="0" indent="0">
                  <a:buNone/>
                </a:pPr>
                <a:endParaRPr lang="en-GB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sym typeface="Symbol" panose="05050102010706020507" pitchFamily="18" charset="2"/>
                  </a:rPr>
                  <a:t>we can write our equations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𝜵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and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𝜵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719" t="-2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0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620688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Reminder – the momentum equation</a:t>
            </a:r>
          </a:p>
          <a:p>
            <a:endParaRPr lang="en-GB" dirty="0"/>
          </a:p>
          <a:p>
            <a:r>
              <a:rPr lang="en-GB" dirty="0" smtClean="0"/>
              <a:t>We saw last time that the momentum equation in a frame of reference fixed to the Earth is: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where </a:t>
            </a:r>
            <a:r>
              <a:rPr lang="en-GB" b="1" dirty="0" smtClean="0"/>
              <a:t>V</a:t>
            </a:r>
            <a:r>
              <a:rPr lang="en-GB" dirty="0" smtClean="0"/>
              <a:t> is the 3-D  wind vector. When transformed to a local frame of reference it looks very similar. The horizontal components of this equation can be expressed in terms of </a:t>
            </a:r>
            <a:r>
              <a:rPr lang="en-GB" b="1" dirty="0" smtClean="0"/>
              <a:t>U</a:t>
            </a:r>
            <a:r>
              <a:rPr lang="en-GB" dirty="0" smtClean="0"/>
              <a:t> = (u,v,0), the 2-D horizontal velocity vector: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where </a:t>
            </a:r>
            <a:r>
              <a:rPr lang="en-GB" dirty="0" err="1"/>
              <a:t>where</a:t>
            </a:r>
            <a:r>
              <a:rPr lang="en-GB" dirty="0"/>
              <a:t> A is the radius of the </a:t>
            </a:r>
            <a:r>
              <a:rPr lang="en-GB" dirty="0" smtClean="0"/>
              <a:t>Earth, </a:t>
            </a:r>
            <a:r>
              <a:rPr lang="en-GB" b="1" dirty="0" smtClean="0"/>
              <a:t>k</a:t>
            </a:r>
            <a:r>
              <a:rPr lang="en-GB" dirty="0" smtClean="0"/>
              <a:t> </a:t>
            </a:r>
            <a:r>
              <a:rPr lang="en-GB" dirty="0"/>
              <a:t>is a unit vertical vector and </a:t>
            </a:r>
            <a:r>
              <a:rPr lang="en-GB" dirty="0" smtClean="0"/>
              <a:t>f = 2</a:t>
            </a:r>
            <a:r>
              <a:rPr lang="el-GR" dirty="0" smtClean="0"/>
              <a:t>Ω</a:t>
            </a:r>
            <a:r>
              <a:rPr lang="en-GB" dirty="0" smtClean="0"/>
              <a:t>sin</a:t>
            </a:r>
            <a:r>
              <a:rPr lang="el-GR" dirty="0" smtClean="0"/>
              <a:t>λ</a:t>
            </a:r>
            <a:r>
              <a:rPr lang="en-GB" dirty="0" smtClean="0"/>
              <a:t> = 1.46 x 10</a:t>
            </a:r>
            <a:r>
              <a:rPr lang="en-GB" baseline="30000" dirty="0" smtClean="0"/>
              <a:t>-4 </a:t>
            </a:r>
            <a:r>
              <a:rPr lang="en-GB" dirty="0" smtClean="0"/>
              <a:t>sin</a:t>
            </a:r>
            <a:r>
              <a:rPr lang="el-GR" dirty="0" smtClean="0"/>
              <a:t>λ</a:t>
            </a:r>
            <a:r>
              <a:rPr lang="en-GB" dirty="0" smtClean="0"/>
              <a:t>  s</a:t>
            </a:r>
            <a:r>
              <a:rPr lang="en-GB" baseline="30000" dirty="0" smtClean="0"/>
              <a:t>-1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We convert between material (</a:t>
            </a:r>
            <a:r>
              <a:rPr lang="en-GB" dirty="0" err="1" smtClean="0"/>
              <a:t>Lagrangian</a:t>
            </a:r>
            <a:r>
              <a:rPr lang="en-GB" dirty="0" smtClean="0"/>
              <a:t>) and local (Eulerian) derivatives using:</a:t>
            </a:r>
          </a:p>
          <a:p>
            <a:endParaRPr lang="en-GB" dirty="0" smtClean="0"/>
          </a:p>
          <a:p>
            <a:endParaRPr lang="en-GB" baseline="30000" dirty="0" smtClean="0"/>
          </a:p>
          <a:p>
            <a:endParaRPr lang="en-GB" baseline="30000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332542"/>
              </p:ext>
            </p:extLst>
          </p:nvPr>
        </p:nvGraphicFramePr>
        <p:xfrm>
          <a:off x="2987675" y="1773238"/>
          <a:ext cx="35052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1854000" imgH="419040" progId="Equation.3">
                  <p:embed/>
                </p:oleObj>
              </mc:Choice>
              <mc:Fallback>
                <p:oleObj name="Equation" r:id="rId3" imgW="1854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773238"/>
                        <a:ext cx="35052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405001"/>
              </p:ext>
            </p:extLst>
          </p:nvPr>
        </p:nvGraphicFramePr>
        <p:xfrm>
          <a:off x="2268538" y="3573463"/>
          <a:ext cx="49180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2603160" imgH="419040" progId="Equation.3">
                  <p:embed/>
                </p:oleObj>
              </mc:Choice>
              <mc:Fallback>
                <p:oleObj name="Equation" r:id="rId5" imgW="26031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573463"/>
                        <a:ext cx="49180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710599"/>
              </p:ext>
            </p:extLst>
          </p:nvPr>
        </p:nvGraphicFramePr>
        <p:xfrm>
          <a:off x="1300458" y="5741333"/>
          <a:ext cx="63468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" imgW="3466800" imgH="393480" progId="Equation.3">
                  <p:embed/>
                </p:oleObj>
              </mc:Choice>
              <mc:Fallback>
                <p:oleObj name="Equation" r:id="rId7" imgW="3466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458" y="5741333"/>
                        <a:ext cx="63468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In component form the full equations are: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435329"/>
              </p:ext>
            </p:extLst>
          </p:nvPr>
        </p:nvGraphicFramePr>
        <p:xfrm>
          <a:off x="722313" y="1490663"/>
          <a:ext cx="7840662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3136680" imgH="1866600" progId="Equation.3">
                  <p:embed/>
                </p:oleObj>
              </mc:Choice>
              <mc:Fallback>
                <p:oleObj name="Equation" r:id="rId3" imgW="3136680" imgH="1866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490663"/>
                        <a:ext cx="7840662" cy="466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34481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Scale analysis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For the synoptic-scale motions that we are interested in</a:t>
            </a:r>
          </a:p>
          <a:p>
            <a:endParaRPr lang="en-GB" dirty="0"/>
          </a:p>
          <a:p>
            <a:r>
              <a:rPr lang="en-GB" sz="2400" dirty="0" smtClean="0"/>
              <a:t>Horizontal scale                   L ~  10</a:t>
            </a:r>
            <a:r>
              <a:rPr lang="en-GB" sz="2400" baseline="30000" dirty="0" smtClean="0"/>
              <a:t>6 </a:t>
            </a:r>
            <a:r>
              <a:rPr lang="en-GB" sz="2400" dirty="0" smtClean="0"/>
              <a:t>m</a:t>
            </a:r>
          </a:p>
          <a:p>
            <a:r>
              <a:rPr lang="en-GB" sz="2400" dirty="0" smtClean="0"/>
              <a:t>Vertical scale                        D ~ 10</a:t>
            </a:r>
            <a:r>
              <a:rPr lang="en-GB" sz="2400" baseline="30000" dirty="0" smtClean="0"/>
              <a:t>4 </a:t>
            </a:r>
            <a:r>
              <a:rPr lang="en-GB" sz="2400" dirty="0" smtClean="0"/>
              <a:t>m</a:t>
            </a:r>
          </a:p>
          <a:p>
            <a:r>
              <a:rPr lang="en-GB" sz="2400" dirty="0" smtClean="0"/>
              <a:t>Time scale                             T ~ 10</a:t>
            </a:r>
            <a:r>
              <a:rPr lang="en-GB" sz="2400" baseline="30000" dirty="0" smtClean="0"/>
              <a:t>5 </a:t>
            </a:r>
            <a:r>
              <a:rPr lang="en-GB" sz="2400" dirty="0" smtClean="0"/>
              <a:t>s</a:t>
            </a:r>
          </a:p>
          <a:p>
            <a:r>
              <a:rPr lang="en-GB" sz="2400" dirty="0" smtClean="0"/>
              <a:t>Typical horizontal wind       U ~ 10 ms</a:t>
            </a:r>
            <a:r>
              <a:rPr lang="en-GB" sz="2400" baseline="30000" dirty="0" smtClean="0"/>
              <a:t>-1 </a:t>
            </a:r>
          </a:p>
          <a:p>
            <a:r>
              <a:rPr lang="en-GB" sz="2400" dirty="0" smtClean="0"/>
              <a:t>Typical vertical wind            w~ 0.01 ms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Pressure                                 p ~ 10</a:t>
            </a:r>
            <a:r>
              <a:rPr lang="en-GB" sz="2400" baseline="30000" dirty="0" smtClean="0"/>
              <a:t>5</a:t>
            </a:r>
            <a:r>
              <a:rPr lang="en-GB" sz="2400" dirty="0" smtClean="0"/>
              <a:t> Pa (1000 </a:t>
            </a:r>
            <a:r>
              <a:rPr lang="en-GB" sz="2400" dirty="0" err="1" smtClean="0"/>
              <a:t>mb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Typical pressure excursion  </a:t>
            </a:r>
            <a:r>
              <a:rPr lang="el-GR" sz="2400" dirty="0" smtClean="0"/>
              <a:t>Δ</a:t>
            </a:r>
            <a:r>
              <a:rPr lang="en-GB" sz="2400" dirty="0" smtClean="0"/>
              <a:t>p ~ 30 </a:t>
            </a:r>
            <a:r>
              <a:rPr lang="en-GB" sz="2400" dirty="0" err="1" smtClean="0"/>
              <a:t>mb</a:t>
            </a:r>
            <a:r>
              <a:rPr lang="en-GB" sz="2400" dirty="0" smtClean="0"/>
              <a:t> = 3000 Pa      horizontally</a:t>
            </a:r>
          </a:p>
          <a:p>
            <a:r>
              <a:rPr lang="en-GB" sz="2400" dirty="0" smtClean="0"/>
              <a:t>Surface air density                </a:t>
            </a:r>
            <a:r>
              <a:rPr lang="en-GB" sz="2400" dirty="0" smtClean="0">
                <a:sym typeface="Symbol"/>
              </a:rPr>
              <a:t> ~ 1 kg m</a:t>
            </a:r>
            <a:r>
              <a:rPr lang="en-GB" sz="2400" baseline="30000" dirty="0" smtClean="0">
                <a:sym typeface="Symbol"/>
              </a:rPr>
              <a:t>-3</a:t>
            </a:r>
            <a:r>
              <a:rPr lang="en-GB" sz="2400" dirty="0" smtClean="0">
                <a:sym typeface="Symbol"/>
              </a:rPr>
              <a:t> </a:t>
            </a:r>
          </a:p>
          <a:p>
            <a:r>
              <a:rPr lang="en-GB" sz="2400" dirty="0" smtClean="0">
                <a:sym typeface="Symbol"/>
              </a:rPr>
              <a:t>Radius of Earth                      A ~ 10</a:t>
            </a:r>
            <a:r>
              <a:rPr lang="en-GB" sz="2400" baseline="30000" dirty="0" smtClean="0">
                <a:sym typeface="Symbol"/>
              </a:rPr>
              <a:t>7</a:t>
            </a:r>
            <a:r>
              <a:rPr lang="en-GB" sz="2400" dirty="0" smtClean="0">
                <a:sym typeface="Symbol"/>
              </a:rPr>
              <a:t> m</a:t>
            </a:r>
          </a:p>
          <a:p>
            <a:r>
              <a:rPr lang="en-GB" sz="2400" dirty="0" smtClean="0">
                <a:sym typeface="Symbol"/>
              </a:rPr>
              <a:t>Earth rotation rate                </a:t>
            </a:r>
            <a:r>
              <a:rPr lang="el-GR" sz="2400" dirty="0" smtClean="0">
                <a:sym typeface="Symbol"/>
              </a:rPr>
              <a:t>Ω</a:t>
            </a:r>
            <a:r>
              <a:rPr lang="en-GB" sz="2400" dirty="0" smtClean="0">
                <a:sym typeface="Symbol"/>
              </a:rPr>
              <a:t> ~ 10</a:t>
            </a:r>
            <a:r>
              <a:rPr lang="en-GB" sz="2400" baseline="30000" dirty="0" smtClean="0">
                <a:sym typeface="Symbol"/>
              </a:rPr>
              <a:t>-4</a:t>
            </a:r>
            <a:r>
              <a:rPr lang="en-GB" sz="2400" dirty="0" smtClean="0">
                <a:sym typeface="Symbol"/>
              </a:rPr>
              <a:t> s</a:t>
            </a:r>
            <a:r>
              <a:rPr lang="en-GB" sz="2400" baseline="30000" dirty="0" smtClean="0">
                <a:sym typeface="Symbol"/>
              </a:rPr>
              <a:t>-1</a:t>
            </a:r>
            <a:endParaRPr lang="en-GB" sz="2400" dirty="0" smtClean="0">
              <a:sym typeface="Symbol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Scale analysis: vertical momentum equation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Horizontal scale                   L ~ 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6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Vertical scale                        D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Time scale                             T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5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Typical horizontal wind       U ~ 10 ms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-1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Typical vertical wind            w~ 0.01 ms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-1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Pressure                                 p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Pa (1000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mb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Typical pressure excursion 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</a:rPr>
              <a:t>Δ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 ~ 30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mb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= 3000 Pa      horizontally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Surface air density              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 ~ 1 kg m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-3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Radius of Earth                      R</a:t>
            </a:r>
            <a:r>
              <a:rPr lang="en-GB" baseline="-25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E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7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m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Earth rotation rate               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Ω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-4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s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-1</a:t>
            </a:r>
            <a:endParaRPr lang="en-GB" dirty="0" smtClean="0">
              <a:solidFill>
                <a:schemeClr val="bg1">
                  <a:lumMod val="50000"/>
                </a:schemeClr>
              </a:solidFill>
              <a:sym typeface="Symbol"/>
            </a:endParaRPr>
          </a:p>
          <a:p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022254"/>
              </p:ext>
            </p:extLst>
          </p:nvPr>
        </p:nvGraphicFramePr>
        <p:xfrm>
          <a:off x="1441450" y="4102100"/>
          <a:ext cx="53244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2679480" imgH="482400" progId="Equation.3">
                  <p:embed/>
                </p:oleObj>
              </mc:Choice>
              <mc:Fallback>
                <p:oleObj name="Equation" r:id="rId3" imgW="26794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4102100"/>
                        <a:ext cx="5324475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31640" y="5157192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W/T           p/D      g                      U</a:t>
            </a:r>
            <a:r>
              <a:rPr lang="en-GB" baseline="30000" dirty="0" smtClean="0"/>
              <a:t>2</a:t>
            </a:r>
            <a:r>
              <a:rPr lang="en-GB" dirty="0" smtClean="0"/>
              <a:t>/A                </a:t>
            </a:r>
            <a:r>
              <a:rPr lang="el-GR" dirty="0" smtClean="0"/>
              <a:t>Ω</a:t>
            </a:r>
            <a:r>
              <a:rPr lang="en-GB" dirty="0" smtClean="0"/>
              <a:t>U</a:t>
            </a:r>
          </a:p>
          <a:p>
            <a:endParaRPr lang="en-GB" dirty="0"/>
          </a:p>
          <a:p>
            <a:r>
              <a:rPr lang="en-GB" dirty="0" smtClean="0"/>
              <a:t>10</a:t>
            </a:r>
            <a:r>
              <a:rPr lang="en-GB" baseline="30000" dirty="0" smtClean="0"/>
              <a:t>-7</a:t>
            </a:r>
            <a:r>
              <a:rPr lang="en-GB" dirty="0" smtClean="0"/>
              <a:t>                10     10                    10</a:t>
            </a:r>
            <a:r>
              <a:rPr lang="en-GB" baseline="30000" dirty="0" smtClean="0"/>
              <a:t>-5</a:t>
            </a:r>
            <a:r>
              <a:rPr lang="en-GB" dirty="0" smtClean="0"/>
              <a:t>                 10</a:t>
            </a:r>
            <a:r>
              <a:rPr lang="en-GB" baseline="30000" dirty="0" smtClean="0"/>
              <a:t>-3</a:t>
            </a:r>
            <a:r>
              <a:rPr lang="en-GB" dirty="0" smtClean="0"/>
              <a:t>             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051720" y="4149080"/>
            <a:ext cx="129614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in the vertical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The pressure gradient and gravitational accelerations are much bigger than the other terms. Therefore they must be closely in balance: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       ⇒    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This is 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hydrostatic balance</a:t>
                </a:r>
                <a:r>
                  <a:rPr lang="en-GB" dirty="0" smtClean="0"/>
                  <a:t>, as we met in lecture 1: hydrostatic balance holds when vertical acceleration &lt;&lt; g, which is only violated on small scales e.g. vigorous thunderstorms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617" r="-2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7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Scale analysis: horizontal momentum equation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Horizontal scale                   L ~ 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6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Vertical scale                        D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Time scale                             T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5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Typical horizontal wind       U ~ 10 ms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-1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Typical vertical wind            w~ 0.01 ms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-1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Pressure                                 p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Pa (1000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mb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Typical pressure excursion 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</a:rPr>
              <a:t>Δ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 ~ 30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mb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= 3000 Pa      horizontally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Surface air density              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 ~ 1 kg m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-3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Radius of Earth                      R</a:t>
            </a:r>
            <a:r>
              <a:rPr lang="en-GB" baseline="-25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E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7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m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Earth rotation rate               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Ω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~ 10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-4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s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-1</a:t>
            </a:r>
            <a:endParaRPr lang="en-GB" dirty="0" smtClean="0">
              <a:solidFill>
                <a:schemeClr val="bg1">
                  <a:lumMod val="50000"/>
                </a:schemeClr>
              </a:solidFill>
              <a:sym typeface="Symbol"/>
            </a:endParaRPr>
          </a:p>
          <a:p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858099"/>
              </p:ext>
            </p:extLst>
          </p:nvPr>
        </p:nvGraphicFramePr>
        <p:xfrm>
          <a:off x="1858963" y="4165600"/>
          <a:ext cx="449103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2260440" imgH="419040" progId="Equation.3">
                  <p:embed/>
                </p:oleObj>
              </mc:Choice>
              <mc:Fallback>
                <p:oleObj name="Equation" r:id="rId3" imgW="2260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4165600"/>
                        <a:ext cx="4491037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7704" y="5157192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</a:t>
            </a:r>
            <a:r>
              <a:rPr lang="en-GB" dirty="0" smtClean="0"/>
              <a:t>/T           </a:t>
            </a:r>
            <a:r>
              <a:rPr lang="el-GR" dirty="0" smtClean="0"/>
              <a:t>Δ</a:t>
            </a:r>
            <a:r>
              <a:rPr lang="en-GB" dirty="0" smtClean="0"/>
              <a:t>p/L</a:t>
            </a:r>
            <a:r>
              <a:rPr lang="en-GB" dirty="0" smtClean="0">
                <a:sym typeface="Symbol"/>
              </a:rPr>
              <a:t></a:t>
            </a:r>
            <a:r>
              <a:rPr lang="en-GB" dirty="0" smtClean="0"/>
              <a:t>              </a:t>
            </a:r>
            <a:r>
              <a:rPr lang="en-GB" dirty="0" err="1" smtClean="0"/>
              <a:t>fU</a:t>
            </a:r>
            <a:r>
              <a:rPr lang="en-GB" dirty="0" smtClean="0"/>
              <a:t>                      U</a:t>
            </a:r>
            <a:r>
              <a:rPr lang="en-GB" baseline="30000" dirty="0" smtClean="0"/>
              <a:t>2</a:t>
            </a:r>
            <a:r>
              <a:rPr lang="en-GB" dirty="0" smtClean="0"/>
              <a:t>/A</a:t>
            </a:r>
          </a:p>
          <a:p>
            <a:endParaRPr lang="en-GB" dirty="0"/>
          </a:p>
          <a:p>
            <a:r>
              <a:rPr lang="en-GB" dirty="0" smtClean="0"/>
              <a:t>10</a:t>
            </a:r>
            <a:r>
              <a:rPr lang="en-GB" baseline="30000" dirty="0" smtClean="0"/>
              <a:t>-4</a:t>
            </a:r>
            <a:r>
              <a:rPr lang="en-GB" dirty="0" smtClean="0"/>
              <a:t>                10</a:t>
            </a:r>
            <a:r>
              <a:rPr lang="en-GB" baseline="30000" dirty="0" smtClean="0"/>
              <a:t>-3</a:t>
            </a:r>
            <a:r>
              <a:rPr lang="en-GB" dirty="0" smtClean="0"/>
              <a:t>             10</a:t>
            </a:r>
            <a:r>
              <a:rPr lang="en-GB" baseline="30000" dirty="0" smtClean="0"/>
              <a:t>-3</a:t>
            </a:r>
            <a:r>
              <a:rPr lang="en-GB" dirty="0" smtClean="0"/>
              <a:t>                    10</a:t>
            </a:r>
            <a:r>
              <a:rPr lang="en-GB" baseline="30000" dirty="0" smtClean="0"/>
              <a:t>-5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699792" y="4077072"/>
            <a:ext cx="2016224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Geostrophic balance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 smtClean="0"/>
                  <a:t>In the horizontal, the pressure gradient and Coriolis accelerations are the leading terms: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 smtClean="0"/>
                  <a:t>Unlike hydrostatic balance, this is only approximately valid and departures from </a:t>
                </a:r>
                <a:r>
                  <a:rPr lang="en-GB" dirty="0" err="1" smtClean="0"/>
                  <a:t>geostrophy</a:t>
                </a:r>
                <a:r>
                  <a:rPr lang="en-GB" dirty="0" smtClean="0"/>
                  <a:t> are of crucial importance in atmospheric dynamics.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 smtClean="0"/>
                  <a:t>We define a </a:t>
                </a:r>
                <a:r>
                  <a:rPr lang="en-GB" b="1" dirty="0" smtClean="0"/>
                  <a:t>geostrophic wind </a:t>
                </a:r>
                <a:r>
                  <a:rPr lang="en-GB" dirty="0" smtClean="0"/>
                  <a:t>from this equation as the wind found when the atmosphere is in balance: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9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9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29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29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9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GB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GB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r>
                      <a:rPr lang="en-GB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GB" sz="2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900" b="0" dirty="0" smtClean="0">
                    <a:ea typeface="Cambria Math" panose="02040503050406030204" pitchFamily="18" charset="0"/>
                  </a:rPr>
                  <a:t>;  use </a:t>
                </a:r>
                <a:r>
                  <a:rPr lang="en-GB" sz="2900" b="1" dirty="0" smtClean="0">
                    <a:ea typeface="Cambria Math" panose="02040503050406030204" pitchFamily="18" charset="0"/>
                  </a:rPr>
                  <a:t>k </a:t>
                </a:r>
                <a:r>
                  <a:rPr lang="en-GB" sz="2900" dirty="0" smtClean="0">
                    <a:ea typeface="Cambria Math" panose="02040503050406030204" pitchFamily="18" charset="0"/>
                  </a:rPr>
                  <a:t>x</a:t>
                </a:r>
                <a:r>
                  <a:rPr lang="en-GB" sz="2900" b="1" dirty="0" smtClean="0">
                    <a:ea typeface="Cambria Math" panose="02040503050406030204" pitchFamily="18" charset="0"/>
                  </a:rPr>
                  <a:t> k </a:t>
                </a:r>
                <a:r>
                  <a:rPr lang="en-GB" sz="2900" dirty="0" smtClean="0">
                    <a:ea typeface="Cambria Math" panose="02040503050406030204" pitchFamily="18" charset="0"/>
                  </a:rPr>
                  <a:t>x </a:t>
                </a:r>
                <a:r>
                  <a:rPr lang="en-GB" sz="2900" b="1" dirty="0" smtClean="0">
                    <a:ea typeface="Cambria Math" panose="02040503050406030204" pitchFamily="18" charset="0"/>
                  </a:rPr>
                  <a:t>U = -U</a:t>
                </a:r>
                <a:endParaRPr lang="en-GB" sz="29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GB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en-GB" sz="40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GB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GB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GB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4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GB" sz="4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40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b="1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41" t="-809" r="-1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5307291" y="4053526"/>
            <a:ext cx="1178350" cy="1743959"/>
          </a:xfrm>
          <a:custGeom>
            <a:avLst/>
            <a:gdLst>
              <a:gd name="connsiteX0" fmla="*/ 0 w 1178350"/>
              <a:gd name="connsiteY0" fmla="*/ 1743959 h 1743959"/>
              <a:gd name="connsiteX1" fmla="*/ 320511 w 1178350"/>
              <a:gd name="connsiteY1" fmla="*/ 1555422 h 1743959"/>
              <a:gd name="connsiteX2" fmla="*/ 641022 w 1178350"/>
              <a:gd name="connsiteY2" fmla="*/ 1216058 h 1743959"/>
              <a:gd name="connsiteX3" fmla="*/ 1046375 w 1178350"/>
              <a:gd name="connsiteY3" fmla="*/ 386499 h 1743959"/>
              <a:gd name="connsiteX4" fmla="*/ 1178350 w 1178350"/>
              <a:gd name="connsiteY4" fmla="*/ 0 h 174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350" h="1743959">
                <a:moveTo>
                  <a:pt x="0" y="1743959"/>
                </a:moveTo>
                <a:cubicBezTo>
                  <a:pt x="106837" y="1693682"/>
                  <a:pt x="213674" y="1643405"/>
                  <a:pt x="320511" y="1555422"/>
                </a:cubicBezTo>
                <a:cubicBezTo>
                  <a:pt x="427348" y="1467439"/>
                  <a:pt x="520045" y="1410878"/>
                  <a:pt x="641022" y="1216058"/>
                </a:cubicBezTo>
                <a:cubicBezTo>
                  <a:pt x="761999" y="1021238"/>
                  <a:pt x="956820" y="589175"/>
                  <a:pt x="1046375" y="386499"/>
                </a:cubicBezTo>
                <a:cubicBezTo>
                  <a:pt x="1135930" y="183823"/>
                  <a:pt x="1157140" y="91911"/>
                  <a:pt x="1178350" y="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5459691" y="4205926"/>
            <a:ext cx="1178350" cy="1743959"/>
          </a:xfrm>
          <a:custGeom>
            <a:avLst/>
            <a:gdLst>
              <a:gd name="connsiteX0" fmla="*/ 0 w 1178350"/>
              <a:gd name="connsiteY0" fmla="*/ 1743959 h 1743959"/>
              <a:gd name="connsiteX1" fmla="*/ 320511 w 1178350"/>
              <a:gd name="connsiteY1" fmla="*/ 1555422 h 1743959"/>
              <a:gd name="connsiteX2" fmla="*/ 641022 w 1178350"/>
              <a:gd name="connsiteY2" fmla="*/ 1216058 h 1743959"/>
              <a:gd name="connsiteX3" fmla="*/ 1046375 w 1178350"/>
              <a:gd name="connsiteY3" fmla="*/ 386499 h 1743959"/>
              <a:gd name="connsiteX4" fmla="*/ 1178350 w 1178350"/>
              <a:gd name="connsiteY4" fmla="*/ 0 h 174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350" h="1743959">
                <a:moveTo>
                  <a:pt x="0" y="1743959"/>
                </a:moveTo>
                <a:cubicBezTo>
                  <a:pt x="106837" y="1693682"/>
                  <a:pt x="213674" y="1643405"/>
                  <a:pt x="320511" y="1555422"/>
                </a:cubicBezTo>
                <a:cubicBezTo>
                  <a:pt x="427348" y="1467439"/>
                  <a:pt x="520045" y="1410878"/>
                  <a:pt x="641022" y="1216058"/>
                </a:cubicBezTo>
                <a:cubicBezTo>
                  <a:pt x="761999" y="1021238"/>
                  <a:pt x="956820" y="589175"/>
                  <a:pt x="1046375" y="386499"/>
                </a:cubicBezTo>
                <a:cubicBezTo>
                  <a:pt x="1135930" y="183823"/>
                  <a:pt x="1157140" y="91911"/>
                  <a:pt x="1178350" y="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5612091" y="4358326"/>
            <a:ext cx="1178350" cy="1743959"/>
          </a:xfrm>
          <a:custGeom>
            <a:avLst/>
            <a:gdLst>
              <a:gd name="connsiteX0" fmla="*/ 0 w 1178350"/>
              <a:gd name="connsiteY0" fmla="*/ 1743959 h 1743959"/>
              <a:gd name="connsiteX1" fmla="*/ 320511 w 1178350"/>
              <a:gd name="connsiteY1" fmla="*/ 1555422 h 1743959"/>
              <a:gd name="connsiteX2" fmla="*/ 641022 w 1178350"/>
              <a:gd name="connsiteY2" fmla="*/ 1216058 h 1743959"/>
              <a:gd name="connsiteX3" fmla="*/ 1046375 w 1178350"/>
              <a:gd name="connsiteY3" fmla="*/ 386499 h 1743959"/>
              <a:gd name="connsiteX4" fmla="*/ 1178350 w 1178350"/>
              <a:gd name="connsiteY4" fmla="*/ 0 h 174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350" h="1743959">
                <a:moveTo>
                  <a:pt x="0" y="1743959"/>
                </a:moveTo>
                <a:cubicBezTo>
                  <a:pt x="106837" y="1693682"/>
                  <a:pt x="213674" y="1643405"/>
                  <a:pt x="320511" y="1555422"/>
                </a:cubicBezTo>
                <a:cubicBezTo>
                  <a:pt x="427348" y="1467439"/>
                  <a:pt x="520045" y="1410878"/>
                  <a:pt x="641022" y="1216058"/>
                </a:cubicBezTo>
                <a:cubicBezTo>
                  <a:pt x="761999" y="1021238"/>
                  <a:pt x="956820" y="589175"/>
                  <a:pt x="1046375" y="386499"/>
                </a:cubicBezTo>
                <a:cubicBezTo>
                  <a:pt x="1135930" y="183823"/>
                  <a:pt x="1157140" y="91911"/>
                  <a:pt x="1178350" y="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5764491" y="4510726"/>
            <a:ext cx="1178350" cy="1743959"/>
          </a:xfrm>
          <a:custGeom>
            <a:avLst/>
            <a:gdLst>
              <a:gd name="connsiteX0" fmla="*/ 0 w 1178350"/>
              <a:gd name="connsiteY0" fmla="*/ 1743959 h 1743959"/>
              <a:gd name="connsiteX1" fmla="*/ 320511 w 1178350"/>
              <a:gd name="connsiteY1" fmla="*/ 1555422 h 1743959"/>
              <a:gd name="connsiteX2" fmla="*/ 641022 w 1178350"/>
              <a:gd name="connsiteY2" fmla="*/ 1216058 h 1743959"/>
              <a:gd name="connsiteX3" fmla="*/ 1046375 w 1178350"/>
              <a:gd name="connsiteY3" fmla="*/ 386499 h 1743959"/>
              <a:gd name="connsiteX4" fmla="*/ 1178350 w 1178350"/>
              <a:gd name="connsiteY4" fmla="*/ 0 h 174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350" h="1743959">
                <a:moveTo>
                  <a:pt x="0" y="1743959"/>
                </a:moveTo>
                <a:cubicBezTo>
                  <a:pt x="106837" y="1693682"/>
                  <a:pt x="213674" y="1643405"/>
                  <a:pt x="320511" y="1555422"/>
                </a:cubicBezTo>
                <a:cubicBezTo>
                  <a:pt x="427348" y="1467439"/>
                  <a:pt x="520045" y="1410878"/>
                  <a:pt x="641022" y="1216058"/>
                </a:cubicBezTo>
                <a:cubicBezTo>
                  <a:pt x="761999" y="1021238"/>
                  <a:pt x="956820" y="589175"/>
                  <a:pt x="1046375" y="386499"/>
                </a:cubicBezTo>
                <a:cubicBezTo>
                  <a:pt x="1135930" y="183823"/>
                  <a:pt x="1157140" y="91911"/>
                  <a:pt x="1178350" y="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5620034" y="5490233"/>
            <a:ext cx="696485" cy="72068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54406" y="5914339"/>
            <a:ext cx="536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p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7814005">
            <a:off x="5979359" y="5030140"/>
            <a:ext cx="792088" cy="1440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521892" y="4415127"/>
            <a:ext cx="6894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en-GB" b="1" baseline="-25000" dirty="0" err="1" smtClean="0">
                <a:solidFill>
                  <a:schemeClr val="accent3">
                    <a:lumMod val="75000"/>
                  </a:schemeClr>
                </a:solidFill>
              </a:rPr>
              <a:t>g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485641" y="5102148"/>
            <a:ext cx="457200" cy="352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05551" y="5323673"/>
            <a:ext cx="116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Coriolis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707027" y="4510727"/>
            <a:ext cx="555165" cy="418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85116" y="4090371"/>
            <a:ext cx="986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pressuregradientaccn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0152" y="625468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High pressure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10070" y="514631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Low pressure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Geostrophy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Northern Hemisphere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Anticlockwise around a low pressure – cyclonic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Clockwise round a high pressure - </a:t>
            </a:r>
            <a:r>
              <a:rPr lang="en-GB" dirty="0" err="1" smtClean="0"/>
              <a:t>anticyclonic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Southern Hemisphere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lockwise </a:t>
            </a:r>
            <a:r>
              <a:rPr lang="en-GB" dirty="0"/>
              <a:t>around a low pressure – cyclonic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Anticlockwise </a:t>
            </a:r>
            <a:r>
              <a:rPr lang="en-GB" dirty="0"/>
              <a:t>round a high pressure - </a:t>
            </a:r>
            <a:r>
              <a:rPr lang="en-GB" dirty="0" err="1"/>
              <a:t>anticyclonic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536" y="4330962"/>
            <a:ext cx="3215344" cy="22648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74460"/>
            <a:ext cx="3134412" cy="222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605</Words>
  <Application>Microsoft Office PowerPoint</Application>
  <PresentationFormat>On-screen Show (4:3)</PresentationFormat>
  <Paragraphs>155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Symbol</vt:lpstr>
      <vt:lpstr>Office Theme</vt:lpstr>
      <vt:lpstr>Equation</vt:lpstr>
      <vt:lpstr>EART30351</vt:lpstr>
      <vt:lpstr>PowerPoint Presentation</vt:lpstr>
      <vt:lpstr>PowerPoint Presentation</vt:lpstr>
      <vt:lpstr>PowerPoint Presentation</vt:lpstr>
      <vt:lpstr>PowerPoint Presentation</vt:lpstr>
      <vt:lpstr>Balance in the vertical</vt:lpstr>
      <vt:lpstr>PowerPoint Presentation</vt:lpstr>
      <vt:lpstr>Geostrophic balance</vt:lpstr>
      <vt:lpstr>Geostrophy</vt:lpstr>
      <vt:lpstr>Effect of friction</vt:lpstr>
      <vt:lpstr>Pressure coordinates</vt:lpstr>
      <vt:lpstr>Geostrophy in pressure coordinates</vt:lpstr>
      <vt:lpstr>Geopotential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Vaughan</dc:creator>
  <cp:lastModifiedBy>Geraint Vaughan</cp:lastModifiedBy>
  <cp:revision>25</cp:revision>
  <dcterms:created xsi:type="dcterms:W3CDTF">2014-11-26T10:33:08Z</dcterms:created>
  <dcterms:modified xsi:type="dcterms:W3CDTF">2020-10-21T12:50:51Z</dcterms:modified>
</cp:coreProperties>
</file>